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embeddedFontLs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font" Target="fonts/Comfortaa-bold.fntdata"/><Relationship Id="rId23" Type="http://schemas.openxmlformats.org/officeDocument/2006/relationships/slide" Target="slides/slide18.xml"/><Relationship Id="rId45" Type="http://schemas.openxmlformats.org/officeDocument/2006/relationships/font" Target="fonts/Comforta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864c1765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864c1765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b667879e1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3b667879e1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864c17658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864c1765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b667879e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b667879e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(if we have time… If we’re running behind, then no)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Take tortilla out of bag. Put tortilla on pan. Take 2 scoops cheese out of bag. Put cheese on tortilla in pan. Cook for 5 minutes. Turn tortilla. You can write this on the board...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b667879e1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b667879e1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58661efd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58661efd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667879e1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667879e1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b667879e1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b667879e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8661efdb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8661efdb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b667879e1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b667879e1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b667879e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b667879e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8661efdba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8661efdba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solution!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b667879e1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3b667879e1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b667879e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b667879e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b667879e1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b667879e1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b667879e1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b667879e1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b667879e1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3b667879e1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3b667879e1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3b667879e1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58661efdb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58661efdb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b667879e1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b667879e1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b667879e1_0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b667879e1_0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what are different things we can do to an egg?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b667879e1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b667879e1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b667879e1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b667879e1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what are different things we can do to an egg?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3b667879e1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3b667879e1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Ask what are different things we can do to an egg?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58661efdba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58661efdba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3b667879e1_0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3b667879e1_0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58661efdb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58661efdb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a5780fbf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a5780fbf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8661efdb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8661efdb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8661efdba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8661efdba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b667879e1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b667879e1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58661efdba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58661efdba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864c1765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864c1765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864c1765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864c1765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b667879e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b667879e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TA’s hand out index / paper cards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Group by patterns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Tape to wall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864c17658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864c1765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864c1765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864c1765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b667879e1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b667879e1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14.png"/><Relationship Id="rId6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8.png"/><Relationship Id="rId4" Type="http://schemas.openxmlformats.org/officeDocument/2006/relationships/image" Target="../media/image13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hyperlink" Target="https://www.youtube.com/watch?v=QOGCSBh3kmM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11" Type="http://schemas.openxmlformats.org/officeDocument/2006/relationships/image" Target="../media/image35.jpg"/><Relationship Id="rId10" Type="http://schemas.openxmlformats.org/officeDocument/2006/relationships/image" Target="../media/image6.jpg"/><Relationship Id="rId9" Type="http://schemas.openxmlformats.org/officeDocument/2006/relationships/image" Target="../media/image12.jpg"/><Relationship Id="rId5" Type="http://schemas.openxmlformats.org/officeDocument/2006/relationships/image" Target="../media/image8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5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Relationship Id="rId5" Type="http://schemas.openxmlformats.org/officeDocument/2006/relationships/image" Target="../media/image36.png"/><Relationship Id="rId6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Relationship Id="rId4" Type="http://schemas.openxmlformats.org/officeDocument/2006/relationships/image" Target="../media/image41.png"/><Relationship Id="rId9" Type="http://schemas.openxmlformats.org/officeDocument/2006/relationships/image" Target="../media/image33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Relationship Id="rId7" Type="http://schemas.openxmlformats.org/officeDocument/2006/relationships/image" Target="../media/image42.png"/><Relationship Id="rId8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Relationship Id="rId4" Type="http://schemas.openxmlformats.org/officeDocument/2006/relationships/image" Target="../media/image40.png"/><Relationship Id="rId10" Type="http://schemas.openxmlformats.org/officeDocument/2006/relationships/image" Target="../media/image47.png"/><Relationship Id="rId9" Type="http://schemas.openxmlformats.org/officeDocument/2006/relationships/image" Target="../media/image37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46.png"/><Relationship Id="rId8" Type="http://schemas.openxmlformats.org/officeDocument/2006/relationships/image" Target="../media/image3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63.png"/><Relationship Id="rId6" Type="http://schemas.openxmlformats.org/officeDocument/2006/relationships/image" Target="../media/image51.png"/><Relationship Id="rId7" Type="http://schemas.openxmlformats.org/officeDocument/2006/relationships/image" Target="../media/image5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53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6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dreamgrande.io/workshop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photos.app.goo.gl/3cKjPwzcFWvhNMyt9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youtube.com/watch?v=QOGCSBh3kmM" TargetMode="External"/><Relationship Id="rId4" Type="http://schemas.openxmlformats.org/officeDocument/2006/relationships/hyperlink" Target="https://www.youtube.com/watch?v=QOGCSBh3kmM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12909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Patrones Hermosos</a:t>
            </a:r>
            <a:r>
              <a:rPr lang="en" sz="7200">
                <a:solidFill>
                  <a:srgbClr val="545454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Where are Patterns?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311700" y="1152475"/>
            <a:ext cx="85206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Draw an Engineer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876950"/>
            <a:ext cx="85206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Animals in the Wild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2619475"/>
            <a:ext cx="85206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Academic Fields!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3435550"/>
            <a:ext cx="8520600" cy="9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Where Else?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idx="4294967295" type="subTitle"/>
          </p:nvPr>
        </p:nvSpPr>
        <p:spPr>
          <a:xfrm>
            <a:off x="311700" y="407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Patterns in Everyday Life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6A6A6A"/>
              </a:buClr>
              <a:buSzPts val="2400"/>
              <a:buFont typeface="Comfortaa"/>
              <a:buChar char="●"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Dancing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400"/>
              <a:buFont typeface="Comfortaa"/>
              <a:buChar char="●"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Playing an instrument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400"/>
              <a:buFont typeface="Comfortaa"/>
              <a:buChar char="●"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Playing a sport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400"/>
              <a:buFont typeface="Comfortaa"/>
              <a:buChar char="●"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Cooking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400"/>
              <a:buFont typeface="Comfortaa"/>
              <a:buChar char="●"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Brushing your teeth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6A6A"/>
              </a:buClr>
              <a:buSzPts val="2400"/>
              <a:buFont typeface="Comfortaa"/>
              <a:buChar char="●"/>
            </a:pP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Finding Something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24" name="Google Shape;1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6063" y="1399450"/>
            <a:ext cx="1619800" cy="162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4825" y="1336325"/>
            <a:ext cx="1389956" cy="208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1999" y="3221484"/>
            <a:ext cx="1827925" cy="1887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5838" y="3483750"/>
            <a:ext cx="1827925" cy="165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Imagine You’re at a Restaurant...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5575" y="775265"/>
            <a:ext cx="4594399" cy="402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1769925"/>
            <a:ext cx="2030775" cy="203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02949" y="1954875"/>
            <a:ext cx="1909225" cy="190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/>
          <p:nvPr>
            <p:ph idx="4294967295" type="subTitle"/>
          </p:nvPr>
        </p:nvSpPr>
        <p:spPr>
          <a:xfrm>
            <a:off x="373075" y="296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Making a Quesadilla 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81150"/>
            <a:ext cx="3206200" cy="321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850" y="3026050"/>
            <a:ext cx="4234850" cy="2117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5"/>
          <p:cNvSpPr txBox="1"/>
          <p:nvPr>
            <p:ph idx="4294967295" type="subTitle"/>
          </p:nvPr>
        </p:nvSpPr>
        <p:spPr>
          <a:xfrm>
            <a:off x="3707275" y="1346125"/>
            <a:ext cx="5082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An alien has landed in Guadalajara!!! He is very hungry but knows nothing about human cooking methods. Write a detailed quesadilla recipe in ten steps or less, using only 20 distinct words.</a:t>
            </a:r>
            <a:endParaRPr u="sng">
              <a:solidFill>
                <a:srgbClr val="1155CC"/>
              </a:solidFill>
              <a:hlinkClick r:id="rId5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6"/>
          <p:cNvSpPr txBox="1"/>
          <p:nvPr>
            <p:ph idx="4294967295" type="subTitle"/>
          </p:nvPr>
        </p:nvSpPr>
        <p:spPr>
          <a:xfrm>
            <a:off x="373075" y="2966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Maximizing Happiness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49" name="Google Shape;149;p26"/>
          <p:cNvSpPr txBox="1"/>
          <p:nvPr>
            <p:ph idx="4294967295" type="subTitle"/>
          </p:nvPr>
        </p:nvSpPr>
        <p:spPr>
          <a:xfrm>
            <a:off x="1669600" y="3800325"/>
            <a:ext cx="6057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The Queen of Hearts loves the King of Spades, who loves the Queen of Clubs. </a:t>
            </a:r>
            <a:endParaRPr b="1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How can we make everyone happy? </a:t>
            </a:r>
            <a:endParaRPr b="1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0" name="Google Shape;15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8850" y="1421562"/>
            <a:ext cx="1543875" cy="230037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93175" y="1262425"/>
            <a:ext cx="1514237" cy="2119932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52" name="Google Shape;15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3399" y="1456313"/>
            <a:ext cx="1593500" cy="2230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3" name="Google Shape;153;p26"/>
          <p:cNvSpPr/>
          <p:nvPr/>
        </p:nvSpPr>
        <p:spPr>
          <a:xfrm rot="1502577">
            <a:off x="5491085" y="2460622"/>
            <a:ext cx="358613" cy="22225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6"/>
          <p:cNvSpPr/>
          <p:nvPr/>
        </p:nvSpPr>
        <p:spPr>
          <a:xfrm flipH="1" rot="8596517">
            <a:off x="3111696" y="2377869"/>
            <a:ext cx="355201" cy="222362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Scenario: Match-Making Pairs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0" name="Google Shape;16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250" y="1017725"/>
            <a:ext cx="2524899" cy="183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250" y="2989975"/>
            <a:ext cx="2524901" cy="179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7"/>
          <p:cNvSpPr txBox="1"/>
          <p:nvPr/>
        </p:nvSpPr>
        <p:spPr>
          <a:xfrm>
            <a:off x="2947150" y="1030950"/>
            <a:ext cx="6006300" cy="37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Happiness = # points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1st choice - 4 points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2nd choice - 3 points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3rd choice - 2 points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4th choice - 1 point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mfortaa"/>
                <a:ea typeface="Comfortaa"/>
                <a:cs typeface="Comfortaa"/>
                <a:sym typeface="Comfortaa"/>
              </a:rPr>
              <a:t>Make pairs that  maximize total number of points for all 8 cards!</a:t>
            </a:r>
            <a:endParaRPr b="1"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300" y="152400"/>
            <a:ext cx="395357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1671" y="152400"/>
            <a:ext cx="396832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00" y="152400"/>
            <a:ext cx="4005203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5128" y="152400"/>
            <a:ext cx="400520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Example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50" y="1119575"/>
            <a:ext cx="2757199" cy="32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7850" y="994000"/>
            <a:ext cx="3259751" cy="352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0"/>
          <p:cNvSpPr/>
          <p:nvPr/>
        </p:nvSpPr>
        <p:spPr>
          <a:xfrm>
            <a:off x="2928963" y="2409250"/>
            <a:ext cx="470700" cy="504300"/>
          </a:xfrm>
          <a:prstGeom prst="mathPlus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30"/>
          <p:cNvSpPr/>
          <p:nvPr/>
        </p:nvSpPr>
        <p:spPr>
          <a:xfrm>
            <a:off x="6734725" y="2479300"/>
            <a:ext cx="392100" cy="364200"/>
          </a:xfrm>
          <a:prstGeom prst="mathEqual">
            <a:avLst>
              <a:gd fmla="val 23520" name="adj1"/>
              <a:gd fmla="val 11760" name="adj2"/>
            </a:avLst>
          </a:prstGeom>
          <a:solidFill>
            <a:srgbClr val="00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30"/>
          <p:cNvSpPr txBox="1"/>
          <p:nvPr/>
        </p:nvSpPr>
        <p:spPr>
          <a:xfrm>
            <a:off x="7561800" y="2286000"/>
            <a:ext cx="15822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900">
                <a:solidFill>
                  <a:srgbClr val="9900FF"/>
                </a:solidFill>
                <a:latin typeface="Comfortaa"/>
                <a:ea typeface="Comfortaa"/>
                <a:cs typeface="Comfortaa"/>
                <a:sym typeface="Comfortaa"/>
              </a:rPr>
              <a:t>6</a:t>
            </a:r>
            <a:endParaRPr sz="3900">
              <a:solidFill>
                <a:srgbClr val="99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5" name="Google Shape;185;p30"/>
          <p:cNvSpPr txBox="1"/>
          <p:nvPr/>
        </p:nvSpPr>
        <p:spPr>
          <a:xfrm>
            <a:off x="1916200" y="2678200"/>
            <a:ext cx="1004700" cy="862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30"/>
          <p:cNvSpPr txBox="1"/>
          <p:nvPr/>
        </p:nvSpPr>
        <p:spPr>
          <a:xfrm>
            <a:off x="5558125" y="1017725"/>
            <a:ext cx="1176600" cy="862800"/>
          </a:xfrm>
          <a:prstGeom prst="rect">
            <a:avLst/>
          </a:prstGeom>
          <a:noFill/>
          <a:ln cap="flat" cmpd="sng" w="2857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31"/>
          <p:cNvPicPr preferRelativeResize="0"/>
          <p:nvPr/>
        </p:nvPicPr>
        <p:blipFill rotWithShape="1">
          <a:blip r:embed="rId3">
            <a:alphaModFix/>
          </a:blip>
          <a:srcRect b="0" l="50029" r="0" t="0"/>
          <a:stretch/>
        </p:blipFill>
        <p:spPr>
          <a:xfrm>
            <a:off x="485250" y="2479675"/>
            <a:ext cx="8031562" cy="25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0" r="49939" t="0"/>
          <a:stretch/>
        </p:blipFill>
        <p:spPr>
          <a:xfrm>
            <a:off x="485250" y="135025"/>
            <a:ext cx="8046326" cy="256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250" y="2314325"/>
            <a:ext cx="1390725" cy="139072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title"/>
          </p:nvPr>
        </p:nvSpPr>
        <p:spPr>
          <a:xfrm>
            <a:off x="-218525" y="205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Meet Maddy!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7825" y="965000"/>
            <a:ext cx="997450" cy="99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92300" y="1876100"/>
            <a:ext cx="997448" cy="847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8050" y="3526037"/>
            <a:ext cx="847900" cy="8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37825" y="4056925"/>
            <a:ext cx="847900" cy="84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3800" y="296250"/>
            <a:ext cx="2048450" cy="2731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355275" y="122548"/>
            <a:ext cx="3674737" cy="2449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23100" y="3110125"/>
            <a:ext cx="1989850" cy="198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00023" y="2723997"/>
            <a:ext cx="3627122" cy="2266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Google Shape;197;p32"/>
          <p:cNvPicPr preferRelativeResize="0"/>
          <p:nvPr/>
        </p:nvPicPr>
        <p:blipFill rotWithShape="1">
          <a:blip r:embed="rId3">
            <a:alphaModFix/>
          </a:blip>
          <a:srcRect b="0" l="50029" r="0" t="0"/>
          <a:stretch/>
        </p:blipFill>
        <p:spPr>
          <a:xfrm>
            <a:off x="485250" y="2479675"/>
            <a:ext cx="8031562" cy="256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2"/>
          <p:cNvPicPr preferRelativeResize="0"/>
          <p:nvPr/>
        </p:nvPicPr>
        <p:blipFill rotWithShape="1">
          <a:blip r:embed="rId3">
            <a:alphaModFix/>
          </a:blip>
          <a:srcRect b="0" l="0" r="49939" t="0"/>
          <a:stretch/>
        </p:blipFill>
        <p:spPr>
          <a:xfrm>
            <a:off x="485250" y="135025"/>
            <a:ext cx="8046326" cy="25616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32"/>
          <p:cNvSpPr txBox="1"/>
          <p:nvPr/>
        </p:nvSpPr>
        <p:spPr>
          <a:xfrm>
            <a:off x="693400" y="183950"/>
            <a:ext cx="1024500" cy="227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32"/>
          <p:cNvSpPr txBox="1"/>
          <p:nvPr/>
        </p:nvSpPr>
        <p:spPr>
          <a:xfrm>
            <a:off x="2594800" y="183950"/>
            <a:ext cx="1024500" cy="227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2"/>
          <p:cNvSpPr txBox="1"/>
          <p:nvPr/>
        </p:nvSpPr>
        <p:spPr>
          <a:xfrm>
            <a:off x="4572000" y="183950"/>
            <a:ext cx="1024500" cy="22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2"/>
          <p:cNvSpPr txBox="1"/>
          <p:nvPr/>
        </p:nvSpPr>
        <p:spPr>
          <a:xfrm>
            <a:off x="6625275" y="183950"/>
            <a:ext cx="1024500" cy="227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32"/>
          <p:cNvSpPr txBox="1"/>
          <p:nvPr/>
        </p:nvSpPr>
        <p:spPr>
          <a:xfrm>
            <a:off x="6731600" y="2571750"/>
            <a:ext cx="1024500" cy="2277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2"/>
          <p:cNvSpPr txBox="1"/>
          <p:nvPr/>
        </p:nvSpPr>
        <p:spPr>
          <a:xfrm>
            <a:off x="693400" y="2479675"/>
            <a:ext cx="1024500" cy="2277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2"/>
          <p:cNvSpPr txBox="1"/>
          <p:nvPr/>
        </p:nvSpPr>
        <p:spPr>
          <a:xfrm>
            <a:off x="2695975" y="2479675"/>
            <a:ext cx="1024500" cy="22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2"/>
          <p:cNvSpPr txBox="1"/>
          <p:nvPr/>
        </p:nvSpPr>
        <p:spPr>
          <a:xfrm>
            <a:off x="4572000" y="2457900"/>
            <a:ext cx="1024500" cy="2277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/>
        </p:nvSpPr>
        <p:spPr>
          <a:xfrm>
            <a:off x="822450" y="1071750"/>
            <a:ext cx="7610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The Gale-Shapley Algorithm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9712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7" name="Google Shape;217;p34"/>
          <p:cNvCxnSpPr/>
          <p:nvPr/>
        </p:nvCxnSpPr>
        <p:spPr>
          <a:xfrm>
            <a:off x="1092525" y="675150"/>
            <a:ext cx="1914900" cy="373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8" name="Google Shape;218;p34"/>
          <p:cNvCxnSpPr/>
          <p:nvPr/>
        </p:nvCxnSpPr>
        <p:spPr>
          <a:xfrm>
            <a:off x="1104800" y="2099125"/>
            <a:ext cx="1890300" cy="236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9" name="Google Shape;219;p34"/>
          <p:cNvCxnSpPr/>
          <p:nvPr/>
        </p:nvCxnSpPr>
        <p:spPr>
          <a:xfrm flipH="1" rot="10800000">
            <a:off x="1055700" y="822525"/>
            <a:ext cx="1976400" cy="239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0" name="Google Shape;220;p34"/>
          <p:cNvCxnSpPr/>
          <p:nvPr/>
        </p:nvCxnSpPr>
        <p:spPr>
          <a:xfrm>
            <a:off x="1031150" y="4382400"/>
            <a:ext cx="1779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797127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6" name="Google Shape;226;p35"/>
          <p:cNvCxnSpPr/>
          <p:nvPr/>
        </p:nvCxnSpPr>
        <p:spPr>
          <a:xfrm>
            <a:off x="1092525" y="675150"/>
            <a:ext cx="1914900" cy="3731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7" name="Google Shape;227;p35"/>
          <p:cNvCxnSpPr/>
          <p:nvPr/>
        </p:nvCxnSpPr>
        <p:spPr>
          <a:xfrm>
            <a:off x="1104800" y="2099125"/>
            <a:ext cx="1890300" cy="2369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8" name="Google Shape;228;p35"/>
          <p:cNvCxnSpPr/>
          <p:nvPr/>
        </p:nvCxnSpPr>
        <p:spPr>
          <a:xfrm flipH="1" rot="10800000">
            <a:off x="1055700" y="822525"/>
            <a:ext cx="1976400" cy="2393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29" name="Google Shape;229;p35"/>
          <p:cNvCxnSpPr/>
          <p:nvPr/>
        </p:nvCxnSpPr>
        <p:spPr>
          <a:xfrm>
            <a:off x="1031150" y="4382400"/>
            <a:ext cx="17799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0" name="Google Shape;2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6375" y="2571750"/>
            <a:ext cx="554050" cy="5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402" y="121650"/>
            <a:ext cx="3990451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650" y="4105375"/>
            <a:ext cx="554050" cy="5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8827" y="3477075"/>
            <a:ext cx="689155" cy="5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08827" y="1481250"/>
            <a:ext cx="689155" cy="55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Google Shape;2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050" y="1020638"/>
            <a:ext cx="954367" cy="138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25" y="2737463"/>
            <a:ext cx="954375" cy="138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97050" y="2737463"/>
            <a:ext cx="954375" cy="1385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1525" y="1020638"/>
            <a:ext cx="954375" cy="138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6"/>
          <p:cNvSpPr/>
          <p:nvPr/>
        </p:nvSpPr>
        <p:spPr>
          <a:xfrm>
            <a:off x="1825975" y="1485700"/>
            <a:ext cx="501000" cy="449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?</a:t>
            </a:r>
            <a:endParaRPr b="1" sz="1800"/>
          </a:p>
        </p:txBody>
      </p:sp>
      <p:sp>
        <p:nvSpPr>
          <p:cNvPr id="244" name="Google Shape;244;p36"/>
          <p:cNvSpPr/>
          <p:nvPr/>
        </p:nvSpPr>
        <p:spPr>
          <a:xfrm>
            <a:off x="1825975" y="3212350"/>
            <a:ext cx="501000" cy="449700"/>
          </a:xfrm>
          <a:prstGeom prst="heart">
            <a:avLst/>
          </a:prstGeom>
          <a:solidFill>
            <a:srgbClr val="FF00FF"/>
          </a:solidFill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?</a:t>
            </a:r>
            <a:endParaRPr b="1" sz="1800"/>
          </a:p>
        </p:txBody>
      </p:sp>
      <p:pic>
        <p:nvPicPr>
          <p:cNvPr id="245" name="Google Shape;24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9237" y="1163675"/>
            <a:ext cx="859275" cy="124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9225" y="2473875"/>
            <a:ext cx="859275" cy="124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6"/>
          <p:cNvPicPr preferRelativeResize="0"/>
          <p:nvPr/>
        </p:nvPicPr>
        <p:blipFill rotWithShape="1">
          <a:blip r:embed="rId9">
            <a:alphaModFix/>
          </a:blip>
          <a:srcRect b="0" l="77370" r="0" t="0"/>
          <a:stretch/>
        </p:blipFill>
        <p:spPr>
          <a:xfrm>
            <a:off x="7595427" y="253625"/>
            <a:ext cx="859274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8" name="Google Shape;248;p36"/>
          <p:cNvCxnSpPr/>
          <p:nvPr/>
        </p:nvCxnSpPr>
        <p:spPr>
          <a:xfrm flipH="1" rot="10800000">
            <a:off x="5366737" y="957532"/>
            <a:ext cx="2228700" cy="84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9" name="Google Shape;249;p36"/>
          <p:cNvCxnSpPr/>
          <p:nvPr/>
        </p:nvCxnSpPr>
        <p:spPr>
          <a:xfrm flipH="1" rot="10800000">
            <a:off x="5366737" y="2068782"/>
            <a:ext cx="2228700" cy="84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037" y="1062450"/>
            <a:ext cx="859275" cy="1247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025" y="2372650"/>
            <a:ext cx="859275" cy="1247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5">
            <a:alphaModFix/>
          </a:blip>
          <a:srcRect b="0" l="77370" r="0" t="0"/>
          <a:stretch/>
        </p:blipFill>
        <p:spPr>
          <a:xfrm>
            <a:off x="3311227" y="152400"/>
            <a:ext cx="859274" cy="4838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7" name="Google Shape;257;p37"/>
          <p:cNvCxnSpPr/>
          <p:nvPr/>
        </p:nvCxnSpPr>
        <p:spPr>
          <a:xfrm flipH="1" rot="10800000">
            <a:off x="1082537" y="856307"/>
            <a:ext cx="2228700" cy="84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37"/>
          <p:cNvCxnSpPr/>
          <p:nvPr/>
        </p:nvCxnSpPr>
        <p:spPr>
          <a:xfrm flipH="1" rot="10800000">
            <a:off x="1082537" y="1967557"/>
            <a:ext cx="2228700" cy="842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9" name="Google Shape;259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4065" y="2111575"/>
            <a:ext cx="689155" cy="5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6626" y="152400"/>
            <a:ext cx="397569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04250" y="3851248"/>
            <a:ext cx="785225" cy="1139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7875" y="3851248"/>
            <a:ext cx="785225" cy="113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74065" y="1000325"/>
            <a:ext cx="689155" cy="55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39100" y="4138779"/>
            <a:ext cx="689150" cy="564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8"/>
          <p:cNvSpPr txBox="1"/>
          <p:nvPr/>
        </p:nvSpPr>
        <p:spPr>
          <a:xfrm>
            <a:off x="1306650" y="2013225"/>
            <a:ext cx="6530700" cy="25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We continue the pattern until the final pairings. At this point, all the marriages are the happiest they can be! </a:t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How could you apply this process to other situations?</a:t>
            </a:r>
            <a:r>
              <a:rPr b="1" lang="en" sz="24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 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Your Turn to Apply Gale-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Shapley</a:t>
            </a:r>
            <a:r>
              <a:rPr lang="en">
                <a:latin typeface="Comfortaa"/>
                <a:ea typeface="Comfortaa"/>
                <a:cs typeface="Comfortaa"/>
                <a:sym typeface="Comfortaa"/>
              </a:rPr>
              <a:t>!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75" name="Google Shape;275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AutoNum type="arabicParenR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Explain a real life problem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AutoNum type="arabicParenR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Explain how you can apply Gale-Shapley to this problem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AutoNum type="arabicParenR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Present your idea to the class!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/>
          <p:nvPr>
            <p:ph idx="4294967295" type="subTitle"/>
          </p:nvPr>
        </p:nvSpPr>
        <p:spPr>
          <a:xfrm>
            <a:off x="1718600" y="424525"/>
            <a:ext cx="5585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If you were to write a book, what would it be about?</a:t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/>
          <p:nvPr>
            <p:ph idx="4294967295" type="subTitle"/>
          </p:nvPr>
        </p:nvSpPr>
        <p:spPr>
          <a:xfrm>
            <a:off x="1153900" y="522725"/>
            <a:ext cx="6542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What Is a Function?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86" name="Google Shape;28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6025" y="1872825"/>
            <a:ext cx="2178150" cy="21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41450" y="310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Meet Your TAs</a:t>
            </a: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! 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2"/>
          <p:cNvSpPr txBox="1"/>
          <p:nvPr>
            <p:ph idx="4294967295" type="subTitle"/>
          </p:nvPr>
        </p:nvSpPr>
        <p:spPr>
          <a:xfrm>
            <a:off x="1178450" y="56250"/>
            <a:ext cx="6542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Egg Functions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92" name="Google Shape;2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175" y="1026000"/>
            <a:ext cx="2548226" cy="19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7345" y="934775"/>
            <a:ext cx="2864617" cy="191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3114337"/>
            <a:ext cx="2221902" cy="2332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2890902" y="3553175"/>
            <a:ext cx="2917398" cy="172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98250" y="2358800"/>
            <a:ext cx="2773750" cy="1837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2"/>
          <p:cNvSpPr txBox="1"/>
          <p:nvPr>
            <p:ph idx="4294967295" type="subTitle"/>
          </p:nvPr>
        </p:nvSpPr>
        <p:spPr>
          <a:xfrm>
            <a:off x="4805250" y="1094350"/>
            <a:ext cx="5585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scramble()</a:t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fry()</a:t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hard-boil()</a:t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soft-boil()</a:t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whisk()</a:t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3"/>
          <p:cNvSpPr txBox="1"/>
          <p:nvPr>
            <p:ph idx="4294967295" type="subTitle"/>
          </p:nvPr>
        </p:nvSpPr>
        <p:spPr>
          <a:xfrm>
            <a:off x="1178450" y="56250"/>
            <a:ext cx="6542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Egg Functions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3" name="Google Shape;3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75" y="1124200"/>
            <a:ext cx="2548226" cy="191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3"/>
          <p:cNvSpPr txBox="1"/>
          <p:nvPr>
            <p:ph idx="4294967295" type="subTitle"/>
          </p:nvPr>
        </p:nvSpPr>
        <p:spPr>
          <a:xfrm>
            <a:off x="3558600" y="1217950"/>
            <a:ext cx="5585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scramble(onions, peppers)</a:t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scramble(mushrooms)</a:t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fry(cheese)</a:t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0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05" name="Google Shape;30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224" y="3403925"/>
            <a:ext cx="686576" cy="136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48450" y="3642601"/>
            <a:ext cx="1123926" cy="112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1025" y="3677925"/>
            <a:ext cx="1404374" cy="1053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54050" y="3642600"/>
            <a:ext cx="1123924" cy="1123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How does a computer work?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14" name="Google Shape;314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Remember the restaurant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We write instructions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Computer interprets instructions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/>
          <p:nvPr>
            <p:ph idx="4294967295" type="subTitle"/>
          </p:nvPr>
        </p:nvSpPr>
        <p:spPr>
          <a:xfrm>
            <a:off x="1595100" y="522725"/>
            <a:ext cx="595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Coding Exercises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0" name="Google Shape;32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000" y="1467725"/>
            <a:ext cx="4847292" cy="35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Comfortaa"/>
                <a:ea typeface="Comfortaa"/>
                <a:cs typeface="Comfortaa"/>
                <a:sym typeface="Comfortaa"/>
              </a:rPr>
              <a:t>Download Visual Studio Code</a:t>
            </a:r>
            <a:endParaRPr sz="2400">
              <a:solidFill>
                <a:schemeClr val="dk2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26" name="Google Shape;32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775" y="1094775"/>
            <a:ext cx="7440306" cy="3820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7"/>
          <p:cNvSpPr txBox="1"/>
          <p:nvPr>
            <p:ph idx="4294967295" type="subTitle"/>
          </p:nvPr>
        </p:nvSpPr>
        <p:spPr>
          <a:xfrm>
            <a:off x="970300" y="449500"/>
            <a:ext cx="736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Let’s Build a Website!!!</a:t>
            </a:r>
            <a:endParaRPr b="1" sz="36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Go to: </a:t>
            </a:r>
            <a:r>
              <a:rPr b="1" lang="en" sz="3000" u="sng">
                <a:solidFill>
                  <a:schemeClr val="hlink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https://dreamgrande.io/workshop</a:t>
            </a:r>
            <a:endParaRPr b="1" sz="3000">
              <a:solidFill>
                <a:srgbClr val="0000FF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Go to </a:t>
            </a:r>
            <a:r>
              <a:rPr b="1" lang="en" sz="3600">
                <a:solidFill>
                  <a:srgbClr val="0000FF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Monday</a:t>
            </a: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b="1" sz="36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6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8"/>
          <p:cNvSpPr txBox="1"/>
          <p:nvPr/>
        </p:nvSpPr>
        <p:spPr>
          <a:xfrm>
            <a:off x="612325" y="1252900"/>
            <a:ext cx="671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●"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HTML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●"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CSS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●"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Screen coordinate system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●"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Z-Index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omfortaa"/>
              <a:buChar char="●"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DIV properties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37" name="Google Shape;337;p4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Basic Elements of a Webpage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9"/>
          <p:cNvSpPr txBox="1"/>
          <p:nvPr/>
        </p:nvSpPr>
        <p:spPr>
          <a:xfrm>
            <a:off x="612325" y="1252900"/>
            <a:ext cx="67167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343" name="Google Shape;343;p4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Comfortaa"/>
                <a:ea typeface="Comfortaa"/>
                <a:cs typeface="Comfortaa"/>
                <a:sym typeface="Comfortaa"/>
              </a:rPr>
              <a:t>Hello World!</a:t>
            </a:r>
            <a:endParaRPr b="1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0"/>
          <p:cNvSpPr txBox="1"/>
          <p:nvPr>
            <p:ph idx="4294967295" type="subTitle"/>
          </p:nvPr>
        </p:nvSpPr>
        <p:spPr>
          <a:xfrm>
            <a:off x="1595100" y="1509075"/>
            <a:ext cx="595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Final Project Brainstorming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1"/>
          <p:cNvSpPr txBox="1"/>
          <p:nvPr>
            <p:ph idx="4294967295" type="subTitle"/>
          </p:nvPr>
        </p:nvSpPr>
        <p:spPr>
          <a:xfrm>
            <a:off x="970300" y="449500"/>
            <a:ext cx="736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End of Day Task - Reflection</a:t>
            </a:r>
            <a:endParaRPr b="1" sz="36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Now Your Turn :)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Name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Favorite animal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Why are you taking this class?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Hobbies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Let’s Create Teams!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9825" y="1120600"/>
            <a:ext cx="3616375" cy="36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4294967295" type="subTitle"/>
          </p:nvPr>
        </p:nvSpPr>
        <p:spPr>
          <a:xfrm>
            <a:off x="311700" y="3252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an Engineer</a:t>
            </a:r>
            <a:endParaRPr b="1" sz="48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mfortaa"/>
                <a:ea typeface="Comfortaa"/>
                <a:cs typeface="Comfortaa"/>
                <a:sym typeface="Comfortaa"/>
              </a:rPr>
              <a:t>Instructions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AutoNum type="arabicParenR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Draw an engineer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Comfortaa"/>
              <a:buAutoNum type="arabicParenR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Then in words, describe the engineer that you drew!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Have a TA Take Photos of Your Drawings!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6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TA’s: upload to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https://photos.app.goo.gl/3cKjPwzcFWvhNMyt9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idx="4294967295" type="subTitle"/>
          </p:nvPr>
        </p:nvSpPr>
        <p:spPr>
          <a:xfrm>
            <a:off x="373075" y="554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What Is a Pattern?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1155CC"/>
                </a:solidFill>
                <a:hlinkClick r:id="rId3"/>
              </a:rPr>
              <a:t>https://www.youtube.com/watch?v=QOGCSBh3kmM</a:t>
            </a:r>
            <a:endParaRPr sz="1100" u="sng">
              <a:solidFill>
                <a:srgbClr val="1155CC"/>
              </a:solidFill>
              <a:hlinkClick r:id="rId4"/>
            </a:endParaRPr>
          </a:p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b="1" sz="1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300" y="2232787"/>
            <a:ext cx="4413298" cy="2758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8750" y="2232800"/>
            <a:ext cx="3441707" cy="2758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